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63" r:id="rId4"/>
    <p:sldId id="258" r:id="rId5"/>
    <p:sldId id="264" r:id="rId6"/>
    <p:sldId id="270" r:id="rId7"/>
    <p:sldId id="260" r:id="rId8"/>
    <p:sldId id="268" r:id="rId9"/>
    <p:sldId id="271" r:id="rId10"/>
    <p:sldId id="272" r:id="rId11"/>
    <p:sldId id="273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47CB0"/>
    <a:srgbClr val="F7F7F7"/>
    <a:srgbClr val="EAEAEA"/>
    <a:srgbClr val="F3F3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5B053-6C7D-4FF4-977B-E27F6EEC355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03D1-B1F5-4112-88A5-956AF8CC4F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06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C9258-BCE1-4128-B487-49A019210058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7EF41-0383-47D2-8356-643E2A85C0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345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EF41-0383-47D2-8356-643E2A85C08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34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30000">
              <a:schemeClr val="accent4">
                <a:lumMod val="20000"/>
                <a:lumOff val="80000"/>
              </a:schemeClr>
            </a:gs>
            <a:gs pos="67000">
              <a:schemeClr val="bg1"/>
            </a:gs>
            <a:gs pos="100000">
              <a:schemeClr val="bg1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24482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Опыт разработки документации 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специальности ТОП-50 09.02.07 Информационные системы и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программирование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012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91680" y="5219163"/>
            <a:ext cx="58326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12.02.2018 Заседание РУМО-3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Информатика и вычислительная техника» </a:t>
            </a:r>
          </a:p>
          <a:p>
            <a:pPr algn="ctr"/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Миниахметова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Оксана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42297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02885"/>
            <a:ext cx="7866991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3. При </a:t>
            </a:r>
            <a:r>
              <a:rPr lang="ru-RU" sz="2800" dirty="0"/>
              <a:t>разработке рабочих программ выявилось, что недостаточно внимания уделено формированию профессиональной компетенции «Веб-дизайн и разработка» по стандартам </a:t>
            </a:r>
            <a:r>
              <a:rPr lang="en-US" sz="2800" dirty="0" smtClean="0"/>
              <a:t>WSR</a:t>
            </a:r>
            <a:endParaRPr lang="ru-RU" sz="2800" dirty="0" smtClean="0"/>
          </a:p>
          <a:p>
            <a:pPr marL="0" indent="0">
              <a:buNone/>
            </a:pPr>
            <a:endParaRPr lang="ru-RU" sz="20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" y="209420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4925825"/>
              </p:ext>
            </p:extLst>
          </p:nvPr>
        </p:nvGraphicFramePr>
        <p:xfrm>
          <a:off x="827584" y="3281132"/>
          <a:ext cx="7428134" cy="3244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665"/>
                <a:gridCol w="3868050"/>
                <a:gridCol w="536334"/>
                <a:gridCol w="492745"/>
                <a:gridCol w="789340"/>
              </a:tblGrid>
              <a:tr h="855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ПМ.06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Разработка дизайна веб-приложений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5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МДК 06.01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Проектирование и разработка интерфейсов пользователя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МДК 06.02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Графический дизайн и мультимедиа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УП. 06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Учебная практика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3,4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ПП. 06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Производственная практика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284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02885"/>
            <a:ext cx="7866991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4. </a:t>
            </a:r>
            <a:r>
              <a:rPr lang="ru-RU" sz="2800" dirty="0"/>
              <a:t>При реализации ФГОС ТОП-50 особое внимание предстоит уделить организации и проведению учебной и производственной практики </a:t>
            </a:r>
            <a:endParaRPr lang="ru-RU" sz="2800" dirty="0" smtClean="0"/>
          </a:p>
          <a:p>
            <a:pPr marL="0" indent="0">
              <a:buNone/>
            </a:pPr>
            <a:endParaRPr lang="ru-RU" sz="20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" y="209420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8959395"/>
              </p:ext>
            </p:extLst>
          </p:nvPr>
        </p:nvGraphicFramePr>
        <p:xfrm>
          <a:off x="836762" y="2852936"/>
          <a:ext cx="7623670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1604"/>
                <a:gridCol w="3794206"/>
                <a:gridCol w="470095"/>
                <a:gridCol w="548745"/>
                <a:gridCol w="470095"/>
                <a:gridCol w="678925"/>
              </a:tblGrid>
              <a:tr h="755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ПМ.05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Соадминистрирование</a:t>
                      </a:r>
                      <a:r>
                        <a:rPr lang="ru-RU" sz="1800" dirty="0">
                          <a:effectLst/>
                        </a:rPr>
                        <a:t> баз данных и серверов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372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МДК 05.01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Управление и автоматизация баз данных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5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МДК 05.02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Сертификация информационных систем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1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УП. 05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Учебная практика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1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ПП. 05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Производственная практика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85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/>
          <a:srcRect l="35611" t="16532" r="37271" b="16532"/>
          <a:stretch/>
        </p:blipFill>
        <p:spPr>
          <a:xfrm>
            <a:off x="1259632" y="711950"/>
            <a:ext cx="3528393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/>
          <a:srcRect l="36164" t="23422" r="35611" b="8657"/>
          <a:stretch/>
        </p:blipFill>
        <p:spPr>
          <a:xfrm>
            <a:off x="5106455" y="1240967"/>
            <a:ext cx="3672409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318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3319" y="100971"/>
            <a:ext cx="8172400" cy="108012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Перечень специальностей и профессий, реализуемых по ТОП-50 </a:t>
            </a:r>
            <a:r>
              <a:rPr lang="ru-RU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ГАПОУ «Краевой политехнический колледж»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Блок-схема: процесс 8"/>
          <p:cNvSpPr/>
          <p:nvPr/>
        </p:nvSpPr>
        <p:spPr>
          <a:xfrm>
            <a:off x="467544" y="1340769"/>
            <a:ext cx="4752528" cy="388683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- 08.01.25 </a:t>
            </a:r>
            <a:r>
              <a:rPr lang="ru-RU" dirty="0"/>
              <a:t>Мастер отделочных строительных и декоративных работ</a:t>
            </a:r>
          </a:p>
          <a:p>
            <a:r>
              <a:rPr lang="ru-RU" dirty="0"/>
              <a:t>- </a:t>
            </a:r>
            <a:r>
              <a:rPr lang="ru-RU" b="1" dirty="0"/>
              <a:t>09.02.07 Информационные системы и программирование</a:t>
            </a:r>
          </a:p>
          <a:p>
            <a:r>
              <a:rPr lang="ru-RU" dirty="0"/>
              <a:t>- 23.01.17 Мастер по ремонту и обслуживанию автомобилей</a:t>
            </a:r>
          </a:p>
          <a:p>
            <a:r>
              <a:rPr lang="ru-RU" dirty="0"/>
              <a:t>- 23.02.07 Техническое обслуживание и ремонт двигателей, систем и агрегатов автомобилей</a:t>
            </a:r>
          </a:p>
          <a:p>
            <a:r>
              <a:rPr lang="ru-RU" dirty="0"/>
              <a:t>- 35.02.16 Эксплуатация и ремонт</a:t>
            </a:r>
          </a:p>
          <a:p>
            <a:r>
              <a:rPr lang="ru-RU" dirty="0"/>
              <a:t>сельскохозяйственной техники и оборудования</a:t>
            </a:r>
          </a:p>
          <a:p>
            <a:r>
              <a:rPr lang="ru-RU" dirty="0"/>
              <a:t>- 43.01.09 Повар, кондитер</a:t>
            </a:r>
          </a:p>
          <a:p>
            <a:r>
              <a:rPr lang="ru-RU" dirty="0"/>
              <a:t>- 43.02.15 Поварское и кондитерское </a:t>
            </a:r>
            <a:r>
              <a:rPr lang="ru-RU" dirty="0" smtClean="0"/>
              <a:t>дело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64121" y="5353771"/>
            <a:ext cx="4752528" cy="1247073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- 15.01.31 Мастер контрольно-измерительных приборов и автоматики»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5364088" y="1610002"/>
            <a:ext cx="504056" cy="3348372"/>
          </a:xfrm>
          <a:prstGeom prst="rightBrace">
            <a:avLst>
              <a:gd name="adj1" fmla="val 38433"/>
              <a:gd name="adj2" fmla="val 5000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012160" y="2882547"/>
            <a:ext cx="2993938" cy="864097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2017-2018 учебный год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284" y="161542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авая фигурная скобка 13"/>
          <p:cNvSpPr/>
          <p:nvPr/>
        </p:nvSpPr>
        <p:spPr>
          <a:xfrm>
            <a:off x="5364088" y="5353771"/>
            <a:ext cx="504056" cy="1237298"/>
          </a:xfrm>
          <a:prstGeom prst="rightBrace">
            <a:avLst>
              <a:gd name="adj1" fmla="val 38433"/>
              <a:gd name="adj2" fmla="val 5000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5988694" y="5498709"/>
            <a:ext cx="2993938" cy="864097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2018-2019 учебный год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0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Процесс реализации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9367"/>
            <a:ext cx="515058" cy="85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1276" y="1417638"/>
            <a:ext cx="4158716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/>
              <a:t>Курсы повышения квалификации «Проектирование образовательного процесса по ФГОС ТОП-50 в образовательных организациях СПО»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446" y="4321970"/>
            <a:ext cx="2715499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Создание </a:t>
            </a:r>
            <a:r>
              <a:rPr lang="ru-RU" sz="2400" dirty="0"/>
              <a:t>проектных </a:t>
            </a:r>
            <a:r>
              <a:rPr lang="ru-RU" sz="2400" dirty="0" smtClean="0"/>
              <a:t>групп, организация консультаций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1642954"/>
            <a:ext cx="3672408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Определение перечня специальностей, подготовка документации к лицензированию,  проектирование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6595" y="4489674"/>
            <a:ext cx="2862064" cy="1231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/>
              <a:t>Анализ направления, проектирование, </a:t>
            </a:r>
            <a:r>
              <a:rPr lang="ru-RU" sz="2200" dirty="0" smtClean="0"/>
              <a:t>внедрение</a:t>
            </a:r>
          </a:p>
          <a:p>
            <a:endParaRPr lang="ru-RU" sz="800" dirty="0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4584576" y="2468434"/>
            <a:ext cx="432048" cy="288032"/>
          </a:xfrm>
          <a:prstGeom prst="striped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3290246" y="4958174"/>
            <a:ext cx="432048" cy="288032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0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474" y="188640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2633" y="1218097"/>
            <a:ext cx="76883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При разработке рабочих программ были учтены рекомендации ПООП в соответствии с ФГОС СПО </a:t>
            </a:r>
            <a:endParaRPr lang="ru-RU" sz="2400" dirty="0" smtClean="0"/>
          </a:p>
          <a:p>
            <a:r>
              <a:rPr lang="ru-RU" sz="2400" b="1" dirty="0" smtClean="0"/>
              <a:t>09.02.03 </a:t>
            </a:r>
            <a:r>
              <a:rPr lang="ru-RU" sz="2400" b="1" dirty="0"/>
              <a:t>Программирование в компьютерных системах, 09.02.04 Информационные системы (по отраслям), 09.02.05 Прикладная информатика (по отраслям):</a:t>
            </a:r>
          </a:p>
          <a:p>
            <a:r>
              <a:rPr lang="ru-RU" sz="2400" dirty="0"/>
              <a:t>- макет рабочих программ соответствует макету «Примерная программа профессионального модуля» и «Примерная программа дисциплины»;</a:t>
            </a:r>
          </a:p>
          <a:p>
            <a:r>
              <a:rPr lang="ru-RU" sz="2400" dirty="0"/>
              <a:t>- наименование профессиональных модулей соответствуют наименованию видов деятельности;</a:t>
            </a:r>
          </a:p>
          <a:p>
            <a:r>
              <a:rPr lang="ru-RU" sz="2400" dirty="0"/>
              <a:t>- наименование разделов – наименованию профессиональных компетенций, в соответствии с рекомендациями </a:t>
            </a:r>
          </a:p>
        </p:txBody>
      </p:sp>
    </p:spTree>
    <p:extLst>
      <p:ext uri="{BB962C8B-B14F-4D97-AF65-F5344CB8AC3E}">
        <p14:creationId xmlns:p14="http://schemas.microsoft.com/office/powerpoint/2010/main" xmlns="" val="5014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474" y="188640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2633" y="1218097"/>
            <a:ext cx="79918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При разработке </a:t>
            </a:r>
            <a:r>
              <a:rPr lang="ru-RU" sz="2400" dirty="0" smtClean="0"/>
              <a:t>планируемы</a:t>
            </a:r>
            <a:r>
              <a:rPr lang="ru-RU" sz="2400" dirty="0" smtClean="0"/>
              <a:t>х</a:t>
            </a:r>
            <a:r>
              <a:rPr lang="ru-RU" sz="2400" dirty="0" smtClean="0"/>
              <a:t> </a:t>
            </a:r>
            <a:r>
              <a:rPr lang="ru-RU" sz="2400" dirty="0"/>
              <a:t>результатов освоения образовательной программы внесены дополнения к Знаниям, Умениям и Практическому опыту на основе анализа требований соответствующих стандартов:</a:t>
            </a:r>
          </a:p>
          <a:p>
            <a:r>
              <a:rPr lang="ru-RU" sz="2400" b="1" dirty="0" smtClean="0"/>
              <a:t>- Профессиональный </a:t>
            </a:r>
            <a:r>
              <a:rPr lang="ru-RU" sz="2400" b="1" dirty="0"/>
              <a:t>стандарт «Специалист по информационным системам»</a:t>
            </a:r>
          </a:p>
          <a:p>
            <a:r>
              <a:rPr lang="ru-RU" sz="2400" b="1" dirty="0" smtClean="0"/>
              <a:t>- Профессиональный </a:t>
            </a:r>
            <a:r>
              <a:rPr lang="ru-RU" sz="2400" b="1" dirty="0"/>
              <a:t>стандарт «Администратор баз данных»</a:t>
            </a:r>
          </a:p>
          <a:p>
            <a:r>
              <a:rPr lang="ru-RU" sz="2400" b="1" dirty="0" smtClean="0"/>
              <a:t>- Техническое </a:t>
            </a:r>
            <a:r>
              <a:rPr lang="ru-RU" sz="2400" b="1" dirty="0"/>
              <a:t>описание компетенции  «Веб-дизайн и разработка»  WS </a:t>
            </a:r>
          </a:p>
        </p:txBody>
      </p:sp>
    </p:spTree>
    <p:extLst>
      <p:ext uri="{BB962C8B-B14F-4D97-AF65-F5344CB8AC3E}">
        <p14:creationId xmlns:p14="http://schemas.microsoft.com/office/powerpoint/2010/main" xmlns="" val="2488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498" y="259186"/>
            <a:ext cx="8229600" cy="952006"/>
          </a:xfrm>
        </p:spPr>
        <p:txBody>
          <a:bodyPr>
            <a:normAutofit/>
          </a:bodyPr>
          <a:lstStyle/>
          <a:p>
            <a:r>
              <a:rPr lang="ru-RU" sz="2800" dirty="0"/>
              <a:t>При разработке программ ПМ и учебных дисциплин учтены требования ФГОС по ТОП-50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24" y="181735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2323" y="1707276"/>
            <a:ext cx="3336987" cy="150810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/>
              <a:t>Процент самостоятельной работы от 36 часов в неделю не более 30% по </a:t>
            </a:r>
            <a:r>
              <a:rPr lang="ru-RU" sz="2000" dirty="0" smtClean="0"/>
              <a:t>специальностям</a:t>
            </a:r>
            <a:endParaRPr lang="ru-RU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9146" y="1703632"/>
            <a:ext cx="3951325" cy="150810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/>
              <a:t>Список литературы может быть дополнен или сокращен, если указанные издания по сроку выпуска устарели (5 лет)</a:t>
            </a:r>
            <a:endParaRPr lang="ru-RU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323" y="3420504"/>
            <a:ext cx="4392488" cy="186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/>
              <a:t>Объем часов самостоятельной работы выбирается на уровне разработки примерной программы и корректируется в рабочей программе по усмотрению ОО</a:t>
            </a:r>
            <a:endParaRPr lang="ru-RU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79" y="3420504"/>
            <a:ext cx="3528392" cy="25474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/>
              <a:t>В соответствии с требованиями, установленными ФГОС по ТОП-50, демонстрационный экзамен включается в государственную итоговую аттестацию</a:t>
            </a:r>
            <a:endParaRPr lang="ru-RU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3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9719" y="1412776"/>
            <a:ext cx="7704856" cy="47233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Каким образом оценивать результат деятельности студентов как на теоретическом, так и практическом </a:t>
            </a:r>
            <a:r>
              <a:rPr lang="ru-RU" sz="2800" dirty="0" smtClean="0"/>
              <a:t>обучении?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При разработке программ отсутствуют ссылки на источник нормативной документации откуда взяты знания, </a:t>
            </a:r>
            <a:r>
              <a:rPr lang="ru-RU" sz="2800" dirty="0" smtClean="0"/>
              <a:t>умения.</a:t>
            </a:r>
          </a:p>
          <a:p>
            <a:pPr marL="0" indent="0">
              <a:buNone/>
            </a:pPr>
            <a:endParaRPr lang="ru-RU" sz="20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" y="209420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47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9719" y="1412776"/>
            <a:ext cx="7704856" cy="472333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При </a:t>
            </a:r>
            <a:r>
              <a:rPr lang="ru-RU" sz="3300" dirty="0"/>
              <a:t>разработке рабочих программ выявилось, что недостаточно внимания уделено формированию профессиональной компетенции «Веб-дизайн и разработка» по стандартам </a:t>
            </a:r>
            <a:r>
              <a:rPr lang="en-US" sz="3300" dirty="0" smtClean="0"/>
              <a:t>WSR</a:t>
            </a:r>
            <a:r>
              <a:rPr lang="ru-RU" sz="33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При реализации ФГОС ТОП-50 особое внимание предстоит уделить организации и проведению учебной и производственной практики </a:t>
            </a:r>
          </a:p>
          <a:p>
            <a:pPr marL="0" indent="0">
              <a:buNone/>
            </a:pPr>
            <a:endParaRPr lang="ru-RU" sz="20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727676"/>
            <a:ext cx="9144000" cy="130324"/>
            <a:chOff x="0" y="6727676"/>
            <a:chExt cx="9144000" cy="13032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6727676"/>
              <a:ext cx="7884368" cy="1303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80312" y="6727676"/>
              <a:ext cx="1763688" cy="1303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" y="209420"/>
            <a:ext cx="617674" cy="1029457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469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424</TotalTime>
  <Words>527</Words>
  <Application>Microsoft Office PowerPoint</Application>
  <PresentationFormat>Экран (4:3)</PresentationFormat>
  <Paragraphs>98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Перечень специальностей и профессий, реализуемых по ТОП-50  в ГАПОУ «Краевой политехнический колледж» </vt:lpstr>
      <vt:lpstr>Процесс реализации</vt:lpstr>
      <vt:lpstr>Слайд 5</vt:lpstr>
      <vt:lpstr>Слайд 6</vt:lpstr>
      <vt:lpstr>При разработке программ ПМ и учебных дисциплин учтены требования ФГОС по ТОП-50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</dc:creator>
  <cp:lastModifiedBy>Student</cp:lastModifiedBy>
  <cp:revision>42</cp:revision>
  <cp:lastPrinted>2017-09-27T09:42:40Z</cp:lastPrinted>
  <dcterms:created xsi:type="dcterms:W3CDTF">2017-09-27T03:37:48Z</dcterms:created>
  <dcterms:modified xsi:type="dcterms:W3CDTF">2018-02-12T07:06:07Z</dcterms:modified>
</cp:coreProperties>
</file>