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72" r:id="rId3"/>
    <p:sldId id="264" r:id="rId4"/>
    <p:sldId id="273" r:id="rId5"/>
    <p:sldId id="258" r:id="rId6"/>
    <p:sldId id="259" r:id="rId7"/>
    <p:sldId id="260" r:id="rId8"/>
    <p:sldId id="265" r:id="rId9"/>
    <p:sldId id="271" r:id="rId10"/>
    <p:sldId id="262" r:id="rId11"/>
    <p:sldId id="263" r:id="rId12"/>
    <p:sldId id="261" r:id="rId13"/>
    <p:sldId id="266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DBB"/>
    <a:srgbClr val="F8F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36" autoAdjust="0"/>
  </p:normalViewPr>
  <p:slideViewPr>
    <p:cSldViewPr>
      <p:cViewPr>
        <p:scale>
          <a:sx n="70" d="100"/>
          <a:sy n="70" d="100"/>
        </p:scale>
        <p:origin x="636" y="-2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2049-5892-494F-8626-DB8A5676EBEA}" type="datetimeFigureOut">
              <a:rPr lang="ru-RU" smtClean="0"/>
              <a:t>09.02.2018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F5120-4030-4142-A10B-372EBE20DD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3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этом уч. году мы провели конкурс методических разработок. Участников было немного, но работы присланы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5120-4030-4142-A10B-372EBE20DD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03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Слово Ксении Евгеньевне – о технологии обмена.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5120-4030-4142-A10B-372EBE20DD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5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Мы очень долго собирали заявки.  Откликнулись 5 УЗ.</a:t>
            </a:r>
            <a:r>
              <a:rPr lang="ru-RU" b="1" baseline="0" dirty="0" smtClean="0"/>
              <a:t> </a:t>
            </a:r>
            <a:r>
              <a:rPr lang="ru-RU" b="1" dirty="0" smtClean="0"/>
              <a:t>Представлю в</a:t>
            </a:r>
            <a:r>
              <a:rPr lang="ru-RU" b="1" baseline="0" dirty="0" smtClean="0"/>
              <a:t> таблице </a:t>
            </a:r>
            <a:r>
              <a:rPr lang="ru-RU" b="1" dirty="0" smtClean="0"/>
              <a:t>участников этого года:  …очень большое разнообразие работ, поэтому много номинаций, а значит много призов…В нашей работе пояснительная записка, все обоснования, учебный план, по сути график учебного</a:t>
            </a:r>
            <a:r>
              <a:rPr lang="ru-RU" b="1" baseline="0" dirty="0" smtClean="0"/>
              <a:t> процесса.</a:t>
            </a:r>
            <a:r>
              <a:rPr lang="ru-RU" b="1" dirty="0" smtClean="0"/>
              <a:t> Программы, КИМ, КОС оставляем каждому разработчику</a:t>
            </a:r>
            <a:r>
              <a:rPr lang="ru-RU" b="1" baseline="0" dirty="0" smtClean="0"/>
              <a:t> отдельно представлять</a:t>
            </a:r>
          </a:p>
          <a:p>
            <a:r>
              <a:rPr lang="ru-RU" b="1" baseline="0" dirty="0" smtClean="0"/>
              <a:t>ЗАМЕЧАНИЕ НА БУДУЩЕЕ:  СВОИ РАБОТЫ НЕ ОЦЕНИВАЕМ, НО И РАБОТЫ СВОЕГО УЗ – ТОЖЕ НЕ ОЦЕНИВАЕМ!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5120-4030-4142-A10B-372EBE20DD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65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инициативе Ольги Сергеевны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Приказчиковой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8 учебных заведений 4 специальности  Хочется отметить наиболее активные УЗ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F5120-4030-4142-A10B-372EBE20DDD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04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mo.permaviat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ppsk.perm.ru/WorldSkills/sad-ws/default.aspx" TargetMode="External"/><Relationship Id="rId3" Type="http://schemas.openxmlformats.org/officeDocument/2006/relationships/hyperlink" Target="http://sppsk.perm.ru/WorldSkills/web/" TargetMode="External"/><Relationship Id="rId7" Type="http://schemas.openxmlformats.org/officeDocument/2006/relationships/hyperlink" Target="http://sppsk.perm.ru/WorldSkills/prb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psk.perm.ru/WorldSkills/IT/" TargetMode="External"/><Relationship Id="rId5" Type="http://schemas.openxmlformats.org/officeDocument/2006/relationships/hyperlink" Target="http://sppsk.perm.ru/WorldSkills/lan/" TargetMode="External"/><Relationship Id="rId4" Type="http://schemas.openxmlformats.org/officeDocument/2006/relationships/hyperlink" Target="http://sppsk.perm.ru/WorldSkills/id-ws/" TargetMode="External"/><Relationship Id="rId9" Type="http://schemas.openxmlformats.org/officeDocument/2006/relationships/hyperlink" Target="http://sppsk.perm.ru/WorldSkills/gd-ws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ppsk.perm.ru/WorldSkills/foto2018/default.aspx#nanogallery/nanogallery2/72157668382317559/39614507962" TargetMode="External"/><Relationship Id="rId3" Type="http://schemas.openxmlformats.org/officeDocument/2006/relationships/hyperlink" Target="http://sppsk.perm.ru/WorldSkills/foto2018/default.aspx#nanogallery/nanogallery2/72157664584492898/38935458224" TargetMode="External"/><Relationship Id="rId7" Type="http://schemas.openxmlformats.org/officeDocument/2006/relationships/hyperlink" Target="http://sppsk.perm.ru/WorldSkills/foto2018/default.aspx#nanogallery/nanogallery2/7215768931311491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ppsk.perm.ru/WorldSkills/foto2018/default.aspx#nanogallery/nanogallery2/72157662542309947" TargetMode="External"/><Relationship Id="rId5" Type="http://schemas.openxmlformats.org/officeDocument/2006/relationships/hyperlink" Target="http://sppsk.perm.ru/WorldSkills/foto2018/default.aspx#nanogallery/nanogallery2/72157690507002861" TargetMode="External"/><Relationship Id="rId4" Type="http://schemas.openxmlformats.org/officeDocument/2006/relationships/hyperlink" Target="http://sppsk.perm.ru/WorldSkills/foto2018/default.aspx#nanogallery/nanogallery2/7215766458470249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6237313"/>
            <a:ext cx="914400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г. Пермь, ул. Луначарского, 24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Тел./факс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+7 (342) 212-93-93	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1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pat@edu.perm.ru</a:t>
            </a:r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www.permaviat.ru</a:t>
            </a:r>
            <a:endParaRPr lang="ru-RU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E:\лого авиатехникум\презентация\титу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6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524000" y="1146231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 методических материалов преподавателей</a:t>
            </a: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http://rumo.permaviat.ru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497"/>
            <a:ext cx="12192000" cy="6858001"/>
          </a:xfrm>
          <a:prstGeom prst="rect">
            <a:avLst/>
          </a:prstGeom>
          <a:noFill/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1524000" y="1146231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КОНКУРС </a:t>
            </a:r>
          </a:p>
          <a:p>
            <a:pPr algn="ctr"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ДИПЛОМНЫХ ПРОЕКТОВ (ВКР)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497"/>
            <a:ext cx="12192000" cy="6858001"/>
          </a:xfrm>
          <a:prstGeom prst="rect">
            <a:avLst/>
          </a:prstGeom>
          <a:noFill/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0" y="764704"/>
            <a:ext cx="12192000" cy="98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rgbClr val="C00000"/>
                </a:solidFill>
                <a:latin typeface="Arial Black" pitchFamily="34" charset="0"/>
              </a:rPr>
              <a:t>Конкурс дипломных проектов</a:t>
            </a: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>
                <a:solidFill>
                  <a:srgbClr val="C00000"/>
                </a:solidFill>
                <a:latin typeface="Arial Black" pitchFamily="34" charset="0"/>
              </a:rPr>
              <a:t> РУМО совместно с секцией Информатики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776850"/>
              </p:ext>
            </p:extLst>
          </p:nvPr>
        </p:nvGraphicFramePr>
        <p:xfrm>
          <a:off x="0" y="1753937"/>
          <a:ext cx="12192003" cy="5517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416"/>
                <a:gridCol w="1512168"/>
                <a:gridCol w="1712417"/>
                <a:gridCol w="1354667"/>
                <a:gridCol w="1354667"/>
                <a:gridCol w="1354667"/>
                <a:gridCol w="1280366"/>
                <a:gridCol w="1428968"/>
                <a:gridCol w="1354667"/>
              </a:tblGrid>
              <a:tr h="1675063">
                <a:tc>
                  <a:txBody>
                    <a:bodyPr/>
                    <a:lstStyle/>
                    <a:p>
                      <a:pPr algn="ctr" fontAlgn="t"/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vert="vert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Пермский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машиностроительный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колледж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Пермский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авиационный техникум им. А.Д. Швецова</a:t>
                      </a: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 Соликамский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технологический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колледж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Березниковский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политехнический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техникум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Пермский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химико-технологический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техникум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Краевой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политехнический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колледж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Кунгурский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автотранспортный </a:t>
                      </a:r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колледж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Пермский </a:t>
                      </a:r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краевой колледж «Оникс»</a:t>
                      </a:r>
                    </a:p>
                  </a:txBody>
                  <a:tcPr marL="9525" marR="9525" marT="9525" marB="0">
                    <a:solidFill>
                      <a:srgbClr val="002060"/>
                    </a:solidFill>
                  </a:tcPr>
                </a:tc>
              </a:tr>
              <a:tr h="9198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09.02.01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EBA"/>
                    </a:solidFill>
                  </a:tcPr>
                </a:tc>
              </a:tr>
              <a:tr h="919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09.02.03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8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09.02.04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DBB"/>
                    </a:solidFill>
                  </a:tcPr>
                </a:tc>
              </a:tr>
              <a:tr h="91985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09.02.05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</a:t>
                      </a: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81"/>
            <a:ext cx="12192000" cy="6858001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524000" y="119697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ОБЩИЕ ИТОГИ ЧЕМПИОНАТА ПО НАШЕЙ ГРУППЕ СПЕЦИАЛЬНОСТЕЙ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42045"/>
              </p:ext>
            </p:extLst>
          </p:nvPr>
        </p:nvGraphicFramePr>
        <p:xfrm>
          <a:off x="-2" y="2027970"/>
          <a:ext cx="12191998" cy="6034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714"/>
                <a:gridCol w="1741714"/>
                <a:gridCol w="1741714"/>
                <a:gridCol w="1741714"/>
                <a:gridCol w="1741714"/>
                <a:gridCol w="1741714"/>
                <a:gridCol w="1741714"/>
              </a:tblGrid>
              <a:tr h="1160348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/>
                        </a:rPr>
                        <a:t>Веб-дизайн и разработка</a:t>
                      </a:r>
                      <a:endParaRPr lang="ru-RU" dirty="0"/>
                    </a:p>
                  </a:txBody>
                  <a:tcPr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/>
                        </a:rPr>
                        <a:t>Инженерный дизайн (</a:t>
                      </a:r>
                      <a:r>
                        <a:rPr lang="en-US" dirty="0" smtClean="0">
                          <a:hlinkClick r:id="rId4"/>
                        </a:rPr>
                        <a:t>CAD) (</a:t>
                      </a:r>
                      <a:r>
                        <a:rPr lang="ru-RU" dirty="0" smtClean="0">
                          <a:hlinkClick r:id="rId4"/>
                        </a:rPr>
                        <a:t>САПР)</a:t>
                      </a:r>
                      <a:endParaRPr lang="ru-RU" dirty="0"/>
                    </a:p>
                  </a:txBody>
                  <a:tcPr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/>
                        </a:rPr>
                        <a:t>Информационные кабельные сети</a:t>
                      </a:r>
                      <a:endParaRPr lang="ru-RU" dirty="0"/>
                    </a:p>
                  </a:txBody>
                  <a:tcPr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/>
                        </a:rPr>
                        <a:t>IT-решения для бизнеса на платформе 1C: Предприятие 8</a:t>
                      </a:r>
                      <a:endParaRPr lang="ru-RU" dirty="0"/>
                    </a:p>
                  </a:txBody>
                  <a:tcPr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/>
                        </a:rPr>
                        <a:t>Программные решения для бизнеса</a:t>
                      </a:r>
                      <a:endParaRPr lang="ru-RU" dirty="0"/>
                    </a:p>
                  </a:txBody>
                  <a:tcPr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/>
                        </a:rPr>
                        <a:t>Сетевое и системное администрирование</a:t>
                      </a:r>
                      <a:endParaRPr lang="ru-RU" dirty="0"/>
                    </a:p>
                  </a:txBody>
                  <a:tcPr>
                    <a:solidFill>
                      <a:srgbClr val="FBFD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9"/>
                        </a:rPr>
                        <a:t>Графический дизайн</a:t>
                      </a:r>
                      <a:endParaRPr lang="ru-RU" dirty="0"/>
                    </a:p>
                  </a:txBody>
                  <a:tcPr>
                    <a:solidFill>
                      <a:srgbClr val="FBFDBB"/>
                    </a:solidFill>
                  </a:tcPr>
                </a:tc>
              </a:tr>
              <a:tr h="356326">
                <a:tc gridSpan="7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УЧАСТНИКОВ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147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42386"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ЭКСПЕРТОВ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6034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18108"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УЧЕБНЫХ ЗАВЕДЕНИЙ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60348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0" y="1146230"/>
            <a:ext cx="122886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smtClean="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smtClean="0">
                <a:solidFill>
                  <a:srgbClr val="C00000"/>
                </a:solidFill>
                <a:latin typeface="Arial Black" pitchFamily="34" charset="0"/>
                <a:hlinkClick r:id="rId3"/>
              </a:rPr>
              <a:t>ФОТОГРАФИИ С ЧЕМПИОНАТА</a:t>
            </a:r>
            <a:endParaRPr lang="en-US" sz="140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smtClean="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>
              <a:solidFill>
                <a:srgbClr val="C00000"/>
              </a:solidFill>
              <a:latin typeface="Arial Black" pitchFamily="34" charset="0"/>
              <a:hlinkClick r:id="rId3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smtClean="0">
                <a:solidFill>
                  <a:srgbClr val="C00000"/>
                </a:solidFill>
                <a:latin typeface="Arial Black" pitchFamily="34" charset="0"/>
                <a:hlinkClick r:id="rId3"/>
              </a:rPr>
              <a:t>http</a:t>
            </a:r>
            <a:r>
              <a:rPr lang="en-US" sz="1400" dirty="0">
                <a:solidFill>
                  <a:srgbClr val="C00000"/>
                </a:solidFill>
                <a:latin typeface="Arial Black" pitchFamily="34" charset="0"/>
                <a:hlinkClick r:id="rId3"/>
              </a:rPr>
              <a:t>://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  <a:hlinkClick r:id="rId3"/>
              </a:rPr>
              <a:t>sppsk.perm.ru/WorldSkills/foto2018/default.aspx#nanogallery/nanogallery2/72157664584492898/38935458224</a:t>
            </a:r>
            <a:r>
              <a:rPr lang="ru-RU" sz="1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C00000"/>
                </a:solidFill>
                <a:latin typeface="Arial Black" pitchFamily="34" charset="0"/>
                <a:hlinkClick r:id="rId4"/>
              </a:rPr>
              <a:t>http://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  <a:hlinkClick r:id="rId4"/>
              </a:rPr>
              <a:t>sppsk.perm.ru/WorldSkills/foto2018/default.aspx#nanogallery/nanogallery2/72157664584702498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C00000"/>
                </a:solidFill>
                <a:latin typeface="Arial Black" pitchFamily="34" charset="0"/>
                <a:hlinkClick r:id="rId5"/>
              </a:rPr>
              <a:t>http://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  <a:hlinkClick r:id="rId5"/>
              </a:rPr>
              <a:t>sppsk.perm.ru/WorldSkills/foto2018/default.aspx#nanogallery/nanogallery2/72157690507002861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en-US" sz="1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C00000"/>
                </a:solidFill>
                <a:latin typeface="Arial Black" pitchFamily="34" charset="0"/>
                <a:hlinkClick r:id="rId6"/>
              </a:rPr>
              <a:t>http://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  <a:hlinkClick r:id="rId6"/>
              </a:rPr>
              <a:t>sppsk.perm.ru/WorldSkills/foto2018/default.aspx#nanogallery/nanogallery2/72157662542309947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en-US" sz="1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rgbClr val="C00000"/>
                </a:solidFill>
                <a:latin typeface="Arial Black" pitchFamily="34" charset="0"/>
                <a:hlinkClick r:id="rId7"/>
              </a:rPr>
              <a:t>http</a:t>
            </a:r>
            <a:r>
              <a:rPr lang="en-US" sz="1400">
                <a:solidFill>
                  <a:srgbClr val="C00000"/>
                </a:solidFill>
                <a:latin typeface="Arial Black" pitchFamily="34" charset="0"/>
                <a:hlinkClick r:id="rId7"/>
              </a:rPr>
              <a:t>://</a:t>
            </a:r>
            <a:r>
              <a:rPr lang="en-US" sz="1400" smtClean="0">
                <a:solidFill>
                  <a:srgbClr val="C00000"/>
                </a:solidFill>
                <a:latin typeface="Arial Black" pitchFamily="34" charset="0"/>
                <a:hlinkClick r:id="rId7"/>
              </a:rPr>
              <a:t>sppsk.perm.ru/WorldSkills/foto2018/default.aspx#nanogallery/nanogallery2/72157689313114912</a:t>
            </a:r>
            <a:r>
              <a:rPr lang="en-US" sz="140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en-US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C00000"/>
                </a:solidFill>
                <a:latin typeface="Arial Black" pitchFamily="34" charset="0"/>
                <a:hlinkClick r:id="rId8"/>
              </a:rPr>
              <a:t>http://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  <a:hlinkClick r:id="rId8"/>
              </a:rPr>
              <a:t>sppsk.perm.ru/WorldSkills/foto2018/default.aspx#nanogallery/nanogallery2/72157668382317559/39614507962</a:t>
            </a:r>
            <a:r>
              <a:rPr lang="en-US" sz="1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ru-RU" sz="1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847528" y="3933057"/>
            <a:ext cx="8820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dirty="0">
                <a:solidFill>
                  <a:srgbClr val="002060"/>
                </a:solidFill>
              </a:rPr>
              <a:t>РУМО «Информатика и вычислительная техника</a:t>
            </a:r>
          </a:p>
          <a:p>
            <a:pPr lvl="0" algn="ctr">
              <a:defRPr/>
            </a:pPr>
            <a:endParaRPr lang="ru-RU" sz="2800" b="1" kern="0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ru-RU" sz="2800" b="1" kern="0" dirty="0" err="1">
                <a:solidFill>
                  <a:srgbClr val="002060"/>
                </a:solidFill>
              </a:rPr>
              <a:t>Суслонова</a:t>
            </a:r>
            <a:r>
              <a:rPr lang="ru-RU" sz="2800" b="1" kern="0" dirty="0">
                <a:solidFill>
                  <a:srgbClr val="002060"/>
                </a:solidFill>
              </a:rPr>
              <a:t> Мария </a:t>
            </a:r>
            <a:r>
              <a:rPr lang="ru-RU" sz="2800" b="1" kern="0" dirty="0" err="1">
                <a:solidFill>
                  <a:srgbClr val="002060"/>
                </a:solidFill>
              </a:rPr>
              <a:t>Лазаревна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524000" y="580548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февраля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872774"/>
            <a:ext cx="3528393" cy="2645831"/>
          </a:xfrm>
        </p:spPr>
      </p:pic>
    </p:spTree>
    <p:extLst>
      <p:ext uri="{BB962C8B-B14F-4D97-AF65-F5344CB8AC3E}">
        <p14:creationId xmlns:p14="http://schemas.microsoft.com/office/powerpoint/2010/main" val="23738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688" y="1"/>
            <a:ext cx="12288688" cy="6858001"/>
          </a:xfrm>
          <a:prstGeom prst="rect">
            <a:avLst/>
          </a:prstGeom>
          <a:noFill/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524000" y="1916832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конкурсах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методических разработок 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преподавателей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 Конкурсе ДП (ВКР)</a:t>
            </a:r>
          </a:p>
          <a:p>
            <a:pPr algn="ctr"/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199456" y="575147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979" y="17165"/>
            <a:ext cx="9144000" cy="6858001"/>
          </a:xfrm>
          <a:prstGeom prst="rect">
            <a:avLst/>
          </a:prstGeom>
          <a:noFill/>
        </p:spPr>
      </p:pic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524000" y="5805489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98184"/>
              </p:ext>
            </p:extLst>
          </p:nvPr>
        </p:nvGraphicFramePr>
        <p:xfrm>
          <a:off x="1616076" y="92075"/>
          <a:ext cx="4365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Объект упаковщика для оболочки" showAsIcon="1" r:id="rId4" imgW="436320" imgH="491040" progId="Package">
                  <p:embed/>
                </p:oleObj>
              </mc:Choice>
              <mc:Fallback>
                <p:oleObj name="Объект упаковщика для оболочки" showAsIcon="1" r:id="rId4" imgW="436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6076" y="92075"/>
                        <a:ext cx="43656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27278"/>
              </p:ext>
            </p:extLst>
          </p:nvPr>
        </p:nvGraphicFramePr>
        <p:xfrm>
          <a:off x="1616076" y="92075"/>
          <a:ext cx="4365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Объект упаковщика для оболочки" showAsIcon="1" r:id="rId6" imgW="436320" imgH="491040" progId="Package">
                  <p:embed/>
                </p:oleObj>
              </mc:Choice>
              <mc:Fallback>
                <p:oleObj name="Объект упаковщика для оболочки" showAsIcon="1" r:id="rId6" imgW="436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6076" y="92075"/>
                        <a:ext cx="436563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1524000" y="836712"/>
            <a:ext cx="9324528" cy="6113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настоящее время предлагается м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ножество конкурсов: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Предложения приходят и на техникум, 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Лично на почту преподавателей,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интернете, 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подразделений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министерства Края</a:t>
            </a:r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коллег…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Но нужен и свой конкурс, который позволит нам вести обсуждение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6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36" y="1"/>
            <a:ext cx="12072664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65175"/>
            <a:ext cx="11928648" cy="60928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2017-18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уч.году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специальностям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том числе по обеим новым 09.02.06 и 09.02.07.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Возможно стоит делать отдельные конкурсы по номинациям?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004" y="-171400"/>
            <a:ext cx="12072663" cy="6858001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524000" y="11969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Анализ присланных работ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5545"/>
              </p:ext>
            </p:extLst>
          </p:nvPr>
        </p:nvGraphicFramePr>
        <p:xfrm>
          <a:off x="0" y="1844824"/>
          <a:ext cx="12072664" cy="5013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974"/>
                <a:gridCol w="5328626"/>
                <a:gridCol w="4829064"/>
              </a:tblGrid>
              <a:tr h="659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Замечания по номинации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Что полезного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</a:tr>
              <a:tr h="777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КИМ и КОС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Для дисциплин КИМ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Для модулей КОС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Тем, кто только начинает новые специальности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</a:tr>
              <a:tr h="69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Открытые уроки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Желательно «с изюминкой»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Позволяют сравнить свои методы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</a:tr>
              <a:tr h="1399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Материалы по новым специальностям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Осторожнее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применять старые наработки, стоит изменить подходы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Можно включить опыт чемпионатов ВСР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</a:tr>
              <a:tr h="777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 программы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Слишком близко к примерным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Помогают не «вариться в собственном соку»</a:t>
                      </a:r>
                      <a:endParaRPr lang="ru-RU" sz="2000" b="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</a:tr>
              <a:tr h="699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Практические занятия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Бывают тривиальны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Самое интересное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784" marR="59784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1524000" y="119697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Black" pitchFamily="34" charset="0"/>
              </a:rPr>
              <a:t>Как привлечь больше участников?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7528" y="218221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Напомню, что</a:t>
            </a:r>
          </a:p>
          <a:p>
            <a:pPr marL="514350" indent="-514350">
              <a:buAutoNum type="arabicParenR"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библиотека РУМО доступна тем, кто присылал работы на конкурсы, т.е. готов делиться и готов принимать критику,</a:t>
            </a:r>
          </a:p>
          <a:p>
            <a:pPr marL="514350" indent="-514350">
              <a:buAutoNum type="arabicParenR"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тобы опубликовать работу надо дать согласие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</p:spPr>
      </p:pic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0" y="836712"/>
            <a:ext cx="12192000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Главная цель наших конкурсов </a:t>
            </a:r>
            <a:r>
              <a:rPr lang="ru-RU" sz="2800" b="1" dirty="0" smtClean="0">
                <a:solidFill>
                  <a:schemeClr val="tx2"/>
                </a:solidFill>
                <a:latin typeface="Arial Black" pitchFamily="34" charset="0"/>
              </a:rPr>
              <a:t>– представить свою работу коллегам. Это не всегда комфортно, но надо. Кроме того, важно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пополнение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библиотеки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РУМО.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800" b="1" dirty="0">
                <a:solidFill>
                  <a:schemeClr val="tx2"/>
                </a:solidFill>
                <a:latin typeface="Arial Black" pitchFamily="34" charset="0"/>
              </a:rPr>
              <a:t>Библиотекой может пользоваться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каждый, кто зарегистрирован как участник обмена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40968"/>
            <a:ext cx="8676456" cy="3888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ого авиатехникум\презентация\основ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41355"/>
              </p:ext>
            </p:extLst>
          </p:nvPr>
        </p:nvGraphicFramePr>
        <p:xfrm>
          <a:off x="12292" y="-270855"/>
          <a:ext cx="12192000" cy="7084231"/>
        </p:xfrm>
        <a:graphic>
          <a:graphicData uri="http://schemas.openxmlformats.org/drawingml/2006/table">
            <a:tbl>
              <a:tblPr/>
              <a:tblGrid>
                <a:gridCol w="566208"/>
                <a:gridCol w="4077340"/>
                <a:gridCol w="6336704"/>
                <a:gridCol w="1211748"/>
              </a:tblGrid>
              <a:tr h="417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/</a:t>
                      </a:r>
                      <a:r>
                        <a:rPr lang="ru-RU" sz="11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Ф.И.О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место работы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специальность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2AC"/>
                    </a:solidFill>
                  </a:tcPr>
                </a:tc>
              </a:tr>
              <a:tr h="586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Антипина Светлана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Брониславовна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8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Кунгурский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автотранспортный колледж»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Веденева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Елена Александровна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«Кунгурский автотранспортный колледж»</a:t>
                      </a:r>
                      <a:endParaRPr lang="ru-RU" sz="180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09.02.07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2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Наговицына  Елена Александровна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8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Кунгурский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автотранспортный колледж»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09.02.07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Сычева Наталья Витальевна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«</a:t>
                      </a:r>
                      <a:r>
                        <a:rPr lang="ru-RU" sz="1800" kern="1200" dirty="0" err="1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Кунгурский</a:t>
                      </a: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автотранспортный колледж»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09.02.04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1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Дерюшева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Ольга Алексеевна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КГАПОУ «Пермский радиотехнический колледж им. А.С. Попова»	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09.02.06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Уральцев Александр Валерьевич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КГАПОУ «Пермский радиотехнический колледж им. А.С. Попова»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6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Шаравьев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Дмитрий Анатольевич, 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КГАПОУ «Пермский радиотехнический колледж им. А.С. Попова»	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09.02.06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Степченко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Владимир Сергеевич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8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Багина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Ксения Евгеньевна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КГАПОУ «Авиатехникум»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09.02.07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Вилисова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Елена Геннадьевна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Суслонова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Мария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Лазаревна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Филюшина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Ольга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Мигидатовна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"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Лысьвенский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политехнический колледж"</a:t>
                      </a:r>
                      <a:endParaRPr lang="ru-RU" sz="1800" b="1" dirty="0" smtClean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7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Нечаева Елена Борисовна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"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Лысьвенский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политехнический колледж"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4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</a:t>
                      </a:r>
                      <a:endParaRPr lang="ru-RU" sz="11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Николаева Марина Сергеевна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ГАПОУ «Краевой политехнический колледж»</a:t>
                      </a:r>
                      <a:endParaRPr lang="ru-RU" sz="18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09.02.04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4778" marR="44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602</Words>
  <Application>Microsoft Office PowerPoint</Application>
  <PresentationFormat>Широкоэкранный</PresentationFormat>
  <Paragraphs>200</Paragraphs>
  <Slides>14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Тема Office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В 2017-18 уч.году по 4 специальностям, в том числе по обеим новым 09.02.06 и 09.02.07. Возможно стоит делать отдельные конкурсы по номинациям?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ВДОВИН Сергей Петрович</dc:creator>
  <cp:lastModifiedBy>maria_suslonova</cp:lastModifiedBy>
  <cp:revision>45</cp:revision>
  <dcterms:created xsi:type="dcterms:W3CDTF">2016-04-07T08:10:51Z</dcterms:created>
  <dcterms:modified xsi:type="dcterms:W3CDTF">2018-02-09T13:49:47Z</dcterms:modified>
</cp:coreProperties>
</file>